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61" r:id="rId5"/>
    <p:sldId id="589" r:id="rId6"/>
    <p:sldId id="605" r:id="rId7"/>
    <p:sldId id="553" r:id="rId8"/>
    <p:sldId id="579" r:id="rId9"/>
    <p:sldId id="580" r:id="rId10"/>
    <p:sldId id="582" r:id="rId11"/>
    <p:sldId id="555" r:id="rId12"/>
    <p:sldId id="577" r:id="rId13"/>
    <p:sldId id="585" r:id="rId14"/>
    <p:sldId id="556" r:id="rId15"/>
    <p:sldId id="558" r:id="rId16"/>
  </p:sldIdLst>
  <p:sldSz cx="9906000" cy="6858000" type="A4"/>
  <p:notesSz cx="6858000" cy="994568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8F94"/>
    <a:srgbClr val="DEB8BC"/>
    <a:srgbClr val="0066FF"/>
    <a:srgbClr val="F71611"/>
    <a:srgbClr val="6666FF"/>
    <a:srgbClr val="777777"/>
    <a:srgbClr val="4D4D4D"/>
    <a:srgbClr val="6A2C91"/>
    <a:srgbClr val="ADD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777" autoAdjust="0"/>
    <p:restoredTop sz="98519" autoAdjust="0"/>
  </p:normalViewPr>
  <p:slideViewPr>
    <p:cSldViewPr snapToGrid="0">
      <p:cViewPr varScale="1">
        <p:scale>
          <a:sx n="133" d="100"/>
          <a:sy n="133" d="100"/>
        </p:scale>
        <p:origin x="1110" y="13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-2952" y="-128"/>
      </p:cViewPr>
      <p:guideLst>
        <p:guide orient="horz" pos="313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86" tIns="47143" rIns="94286" bIns="47143" numCol="1" anchor="t" anchorCtr="0" compatLnSpc="1">
            <a:prstTxWarp prst="textNoShape">
              <a:avLst/>
            </a:prstTxWarp>
          </a:bodyPr>
          <a:lstStyle>
            <a:lvl1pPr defTabSz="470910"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463" y="1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86" tIns="47143" rIns="94286" bIns="47143" numCol="1" anchor="t" anchorCtr="0" compatLnSpc="1">
            <a:prstTxWarp prst="textNoShape">
              <a:avLst/>
            </a:prstTxWarp>
          </a:bodyPr>
          <a:lstStyle>
            <a:lvl1pPr algn="r" defTabSz="470910">
              <a:defRPr sz="1200">
                <a:latin typeface="Calibri" pitchFamily="34" charset="0"/>
              </a:defRPr>
            </a:lvl1pPr>
          </a:lstStyle>
          <a:p>
            <a:fld id="{C08D3121-AEFC-41AC-B482-52758E9DD65C}" type="datetime1">
              <a:rPr lang="en-US"/>
              <a:pPr/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1" y="9447401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86" tIns="47143" rIns="94286" bIns="47143" numCol="1" anchor="b" anchorCtr="0" compatLnSpc="1">
            <a:prstTxWarp prst="textNoShape">
              <a:avLst/>
            </a:prstTxWarp>
          </a:bodyPr>
          <a:lstStyle>
            <a:lvl1pPr defTabSz="470910"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463" y="9447401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86" tIns="47143" rIns="94286" bIns="47143" numCol="1" anchor="b" anchorCtr="0" compatLnSpc="1">
            <a:prstTxWarp prst="textNoShape">
              <a:avLst/>
            </a:prstTxWarp>
          </a:bodyPr>
          <a:lstStyle>
            <a:lvl1pPr algn="r" defTabSz="470910">
              <a:defRPr sz="1200">
                <a:latin typeface="Calibri" pitchFamily="34" charset="0"/>
              </a:defRPr>
            </a:lvl1pPr>
          </a:lstStyle>
          <a:p>
            <a:fld id="{E3CC78D2-4DB5-442E-AF4F-D365777786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144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1" y="1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86" tIns="47143" rIns="94286" bIns="47143" numCol="1" anchor="t" anchorCtr="0" compatLnSpc="1">
            <a:prstTxWarp prst="textNoShape">
              <a:avLst/>
            </a:prstTxWarp>
          </a:bodyPr>
          <a:lstStyle>
            <a:lvl1pPr defTabSz="470910"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463" y="1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86" tIns="47143" rIns="94286" bIns="47143" numCol="1" anchor="t" anchorCtr="0" compatLnSpc="1">
            <a:prstTxWarp prst="textNoShape">
              <a:avLst/>
            </a:prstTxWarp>
          </a:bodyPr>
          <a:lstStyle>
            <a:lvl1pPr algn="r" defTabSz="470910">
              <a:defRPr sz="1200">
                <a:latin typeface="Calibri" pitchFamily="34" charset="0"/>
              </a:defRPr>
            </a:lvl1pPr>
          </a:lstStyle>
          <a:p>
            <a:fld id="{433D22A7-6FCA-468C-BDC6-A501594E2393}" type="datetime1">
              <a:rPr lang="en-US"/>
              <a:pPr/>
              <a:t>2/11/2020</a:t>
            </a:fld>
            <a:endParaRPr lang="en-US"/>
          </a:p>
        </p:txBody>
      </p:sp>
      <p:sp>
        <p:nvSpPr>
          <p:cNvPr id="8196" name="Slide Image Placeholder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738188" y="746125"/>
            <a:ext cx="5386387" cy="372903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8561" y="4723700"/>
            <a:ext cx="5480879" cy="4475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86" tIns="47143" rIns="94286" bIns="4714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1" y="9447401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86" tIns="47143" rIns="94286" bIns="47143" numCol="1" anchor="b" anchorCtr="0" compatLnSpc="1">
            <a:prstTxWarp prst="textNoShape">
              <a:avLst/>
            </a:prstTxWarp>
          </a:bodyPr>
          <a:lstStyle>
            <a:lvl1pPr defTabSz="470910">
              <a:defRPr sz="1200"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463" y="9447401"/>
            <a:ext cx="2972004" cy="496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4286" tIns="47143" rIns="94286" bIns="47143" numCol="1" anchor="b" anchorCtr="0" compatLnSpc="1">
            <a:prstTxWarp prst="textNoShape">
              <a:avLst/>
            </a:prstTxWarp>
          </a:bodyPr>
          <a:lstStyle>
            <a:lvl1pPr algn="r" defTabSz="470910">
              <a:defRPr sz="1200">
                <a:latin typeface="Calibri" pitchFamily="34" charset="0"/>
              </a:defRPr>
            </a:lvl1pPr>
          </a:lstStyle>
          <a:p>
            <a:fld id="{2782FE05-D4AD-40D3-8C71-12AD7DE84B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08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ＭＳ Ｐゴシック" pitchFamily="27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27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Candice</a:t>
            </a:r>
          </a:p>
        </p:txBody>
      </p:sp>
    </p:spTree>
    <p:extLst>
      <p:ext uri="{BB962C8B-B14F-4D97-AF65-F5344CB8AC3E}">
        <p14:creationId xmlns:p14="http://schemas.microsoft.com/office/powerpoint/2010/main" val="4098518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Maureen</a:t>
            </a:r>
          </a:p>
        </p:txBody>
      </p:sp>
    </p:spTree>
    <p:extLst>
      <p:ext uri="{BB962C8B-B14F-4D97-AF65-F5344CB8AC3E}">
        <p14:creationId xmlns:p14="http://schemas.microsoft.com/office/powerpoint/2010/main" val="2814923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P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27875" y="188913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fld id="{4D00B31D-2CDB-42C3-B9C5-08005963A118}" type="datetime1">
              <a:rPr lang="en-US"/>
              <a:pPr>
                <a:defRPr/>
              </a:pPr>
              <a:t>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14438" y="188913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687917" y="825503"/>
            <a:ext cx="8764058" cy="482600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824403"/>
            <a:ext cx="7369176" cy="1402760"/>
          </a:xfrm>
        </p:spPr>
        <p:txBody>
          <a:bodyPr/>
          <a:lstStyle>
            <a:lvl1pPr>
              <a:buFontTx/>
              <a:buNone/>
              <a:defRPr b="0"/>
            </a:lvl1pPr>
            <a:lvl2pPr>
              <a:buFontTx/>
              <a:buNone/>
              <a:defRPr b="0"/>
            </a:lvl2pPr>
            <a:lvl3pPr>
              <a:buFontTx/>
              <a:buNone/>
              <a:defRPr b="0"/>
            </a:lvl3pPr>
            <a:lvl4pPr>
              <a:buFontTx/>
              <a:buNone/>
              <a:defRPr b="0"/>
            </a:lvl4pPr>
            <a:lvl5pPr>
              <a:buFontTx/>
              <a:buNone/>
              <a:defRPr b="0"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dirty="0"/>
          </a:p>
        </p:txBody>
      </p:sp>
      <p:sp>
        <p:nvSpPr>
          <p:cNvPr id="4" name="Table Placeholder 9"/>
          <p:cNvSpPr>
            <a:spLocks noGrp="1"/>
          </p:cNvSpPr>
          <p:nvPr>
            <p:ph type="tbl" sz="quarter" idx="12"/>
          </p:nvPr>
        </p:nvSpPr>
        <p:spPr>
          <a:xfrm>
            <a:off x="1143192" y="2292479"/>
            <a:ext cx="7344833" cy="1701800"/>
          </a:xfrm>
        </p:spPr>
        <p:txBody>
          <a:bodyPr rtlCol="0">
            <a:normAutofit/>
          </a:bodyPr>
          <a:lstStyle>
            <a:lvl1pPr>
              <a:buClr>
                <a:schemeClr val="accent6"/>
              </a:buClr>
              <a:defRPr/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8088" y="584200"/>
            <a:ext cx="8045450" cy="4800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504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3588" y="584200"/>
            <a:ext cx="84899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Text Box 7"/>
          <p:cNvSpPr txBox="1">
            <a:spLocks noChangeArrowheads="1"/>
          </p:cNvSpPr>
          <p:nvPr userDrawn="1"/>
        </p:nvSpPr>
        <p:spPr bwMode="auto">
          <a:xfrm>
            <a:off x="1219200" y="647700"/>
            <a:ext cx="74676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GB">
              <a:ea typeface="ＭＳ Ｐゴシック" pitchFamily="-112" charset="-128"/>
              <a:cs typeface="+mn-cs"/>
            </a:endParaRPr>
          </a:p>
        </p:txBody>
      </p:sp>
      <p:sp>
        <p:nvSpPr>
          <p:cNvPr id="1030" name="Text Box 6"/>
          <p:cNvSpPr txBox="1">
            <a:spLocks noChangeArrowheads="1"/>
          </p:cNvSpPr>
          <p:nvPr userDrawn="1"/>
        </p:nvSpPr>
        <p:spPr bwMode="auto">
          <a:xfrm>
            <a:off x="4225925" y="6284913"/>
            <a:ext cx="15684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dirty="0">
                <a:solidFill>
                  <a:srgbClr val="000000"/>
                </a:solidFill>
                <a:latin typeface="Corbel" pitchFamily="34" charset="0"/>
              </a:rPr>
              <a:t>Page </a:t>
            </a:r>
            <a:fld id="{C1A916DC-E54E-401E-AE41-E78137C86D7C}" type="slidenum">
              <a:rPr lang="en-GB" sz="1200">
                <a:solidFill>
                  <a:srgbClr val="000000"/>
                </a:solidFill>
                <a:latin typeface="Corbel" pitchFamily="34" charset="0"/>
              </a:rPr>
              <a:pPr algn="ctr">
                <a:defRPr/>
              </a:pPr>
              <a:t>‹#›</a:t>
            </a:fld>
            <a:endParaRPr lang="en-GB" sz="1200" dirty="0">
              <a:solidFill>
                <a:srgbClr val="000000"/>
              </a:solidFill>
              <a:latin typeface="Corbe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645F79D-5E81-BC4C-B15F-ED6DE4AB94E5}"/>
              </a:ext>
            </a:extLst>
          </p:cNvPr>
          <p:cNvSpPr txBox="1"/>
          <p:nvPr userDrawn="1"/>
        </p:nvSpPr>
        <p:spPr>
          <a:xfrm>
            <a:off x="6910598" y="6273800"/>
            <a:ext cx="22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latin typeface="Corbel" panose="020B0503020204020204" pitchFamily="34" charset="0"/>
              </a:rPr>
              <a:t>CAT Consultation Presentation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+mj-lt"/>
          <a:ea typeface="ＭＳ Ｐゴシック" pitchFamily="27" charset="-128"/>
          <a:cs typeface="ＭＳ Ｐゴシック" pitchFamily="27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5pPr>
      <a:lvl6pPr marL="4572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6pPr>
      <a:lvl7pPr marL="9144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b="1">
          <a:solidFill>
            <a:schemeClr val="bg1"/>
          </a:solidFill>
          <a:latin typeface="Arial" pitchFamily="27" charset="0"/>
          <a:ea typeface="ＭＳ Ｐゴシック" pitchFamily="27" charset="-128"/>
          <a:cs typeface="ＭＳ Ｐゴシック" pitchFamily="27" charset="-128"/>
        </a:defRPr>
      </a:lvl9pPr>
    </p:titleStyle>
    <p:bodyStyle>
      <a:lvl1pPr algn="l" rtl="0" eaLnBrk="0" fontAlgn="base" hangingPunct="0">
        <a:spcBef>
          <a:spcPct val="0"/>
        </a:spcBef>
        <a:spcAft>
          <a:spcPct val="100000"/>
        </a:spcAft>
        <a:buClr>
          <a:schemeClr val="accent1"/>
        </a:buClr>
        <a:buFont typeface="Arial" charset="0"/>
        <a:defRPr b="1" kern="1200">
          <a:solidFill>
            <a:srgbClr val="0066FF"/>
          </a:solidFill>
          <a:latin typeface="Corbel" pitchFamily="34" charset="0"/>
          <a:ea typeface="ＭＳ Ｐゴシック" pitchFamily="27" charset="-128"/>
          <a:cs typeface="ＭＳ Ｐゴシック" pitchFamily="27" charset="-128"/>
        </a:defRPr>
      </a:lvl1pPr>
      <a:lvl2pPr marL="533400" indent="-354013" algn="l" rtl="0" eaLnBrk="0" fontAlgn="base" hangingPunct="0">
        <a:spcBef>
          <a:spcPts val="600"/>
        </a:spcBef>
        <a:spcAft>
          <a:spcPct val="0"/>
        </a:spcAft>
        <a:buClr>
          <a:schemeClr val="tx1"/>
        </a:buClr>
        <a:buSzPct val="150000"/>
        <a:buFont typeface="Wingdings" pitchFamily="2" charset="2"/>
        <a:buChar char="§"/>
        <a:defRPr sz="1600" b="1" kern="1200">
          <a:solidFill>
            <a:srgbClr val="000000"/>
          </a:solidFill>
          <a:latin typeface="Corbel" pitchFamily="34" charset="0"/>
          <a:ea typeface="ＭＳ Ｐゴシック" pitchFamily="27" charset="-128"/>
          <a:cs typeface="ＭＳ Ｐゴシック"/>
        </a:defRPr>
      </a:lvl2pPr>
      <a:lvl3pPr marL="1062038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rgbClr val="000000"/>
          </a:solidFill>
          <a:latin typeface="Corbel" pitchFamily="34" charset="0"/>
          <a:ea typeface="ＭＳ Ｐゴシック" pitchFamily="27" charset="-128"/>
          <a:cs typeface="ＭＳ Ｐゴシック"/>
        </a:defRPr>
      </a:lvl3pPr>
      <a:lvl4pPr marL="1954213" indent="-336550" algn="l" rtl="0" eaLnBrk="0" fontAlgn="base" hangingPunct="0">
        <a:spcBef>
          <a:spcPts val="600"/>
        </a:spcBef>
        <a:spcAft>
          <a:spcPct val="0"/>
        </a:spcAft>
        <a:buClr>
          <a:srgbClr val="008CA8"/>
        </a:buClr>
        <a:buFont typeface="Arial" charset="0"/>
        <a:buChar char="•"/>
        <a:defRPr sz="1400" kern="1200">
          <a:solidFill>
            <a:srgbClr val="000000"/>
          </a:solidFill>
          <a:latin typeface="Corbel" pitchFamily="34" charset="0"/>
          <a:ea typeface="ＭＳ Ｐゴシック" pitchFamily="27" charset="-128"/>
          <a:cs typeface="ＭＳ Ｐゴシック"/>
        </a:defRPr>
      </a:lvl4pPr>
      <a:lvl5pPr marL="2482850" indent="-3492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400" kern="1200">
          <a:solidFill>
            <a:srgbClr val="000000"/>
          </a:solidFill>
          <a:latin typeface="Corbel" pitchFamily="34" charset="0"/>
          <a:ea typeface="ＭＳ Ｐゴシック" pitchFamily="27" charset="-128"/>
          <a:cs typeface="ＭＳ Ｐゴシック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itle 1"/>
          <p:cNvSpPr txBox="1">
            <a:spLocks/>
          </p:cNvSpPr>
          <p:nvPr/>
        </p:nvSpPr>
        <p:spPr bwMode="auto">
          <a:xfrm>
            <a:off x="971560" y="1358898"/>
            <a:ext cx="8065213" cy="3022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88000" rIns="274320" anchor="ctr"/>
          <a:lstStyle/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r>
              <a:rPr lang="en-US" sz="2000" b="1" dirty="0">
                <a:solidFill>
                  <a:srgbClr val="000000"/>
                </a:solidFill>
                <a:latin typeface="Corbel" pitchFamily="34" charset="0"/>
              </a:rPr>
              <a:t>Proposal to expand Castleman Academy Trust </a:t>
            </a:r>
          </a:p>
          <a:p>
            <a:pPr algn="ctr" defTabSz="914400"/>
            <a:r>
              <a:rPr lang="en-US" sz="2000" b="1" dirty="0">
                <a:solidFill>
                  <a:srgbClr val="000000"/>
                </a:solidFill>
                <a:latin typeface="Corbel" pitchFamily="34" charset="0"/>
              </a:rPr>
              <a:t>through academy conversion/transfer of five schools</a:t>
            </a: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r>
              <a:rPr lang="en-US" sz="2000" b="1" dirty="0">
                <a:solidFill>
                  <a:srgbClr val="000000"/>
                </a:solidFill>
                <a:latin typeface="Corbel" pitchFamily="34" charset="0"/>
              </a:rPr>
              <a:t>Consultation meeting presentation</a:t>
            </a:r>
          </a:p>
          <a:p>
            <a:pPr algn="ctr" defTabSz="914400"/>
            <a:endParaRPr lang="en-US" sz="2000" b="1" dirty="0">
              <a:solidFill>
                <a:srgbClr val="000000"/>
              </a:solidFill>
              <a:latin typeface="Corbel" pitchFamily="34" charset="0"/>
            </a:endParaRPr>
          </a:p>
          <a:p>
            <a:pPr algn="ctr" defTabSz="914400"/>
            <a:r>
              <a:rPr lang="en-US" sz="2000" b="1" dirty="0">
                <a:solidFill>
                  <a:srgbClr val="000000"/>
                </a:solidFill>
                <a:latin typeface="Corbel" pitchFamily="34" charset="0"/>
              </a:rPr>
              <a:t>February 2020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4178300" y="243840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4178300" y="38354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4178300" y="43815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</a:t>
            </a:r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4178300" y="48768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</a:t>
            </a:r>
          </a:p>
        </p:txBody>
      </p:sp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4178300" y="54991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</a:t>
            </a:r>
          </a:p>
        </p:txBody>
      </p:sp>
      <p:sp>
        <p:nvSpPr>
          <p:cNvPr id="8" name="Rectangle 14"/>
          <p:cNvSpPr>
            <a:spLocks noChangeArrowheads="1"/>
          </p:cNvSpPr>
          <p:nvPr/>
        </p:nvSpPr>
        <p:spPr bwMode="auto">
          <a:xfrm>
            <a:off x="4178300" y="5809734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         </a:t>
            </a:r>
          </a:p>
        </p:txBody>
      </p:sp>
      <p:sp>
        <p:nvSpPr>
          <p:cNvPr id="9" name="Rectangle 15"/>
          <p:cNvSpPr>
            <a:spLocks noChangeArrowheads="1"/>
          </p:cNvSpPr>
          <p:nvPr/>
        </p:nvSpPr>
        <p:spPr bwMode="auto">
          <a:xfrm>
            <a:off x="4178300" y="65278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860" y="4380936"/>
            <a:ext cx="1526612" cy="14293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2" y="2217937"/>
            <a:ext cx="1403484" cy="14034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399" y="758734"/>
            <a:ext cx="3572374" cy="12003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036" y="733306"/>
            <a:ext cx="2495550" cy="1181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52" y="3875622"/>
            <a:ext cx="3228975" cy="1209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155" y="3139936"/>
            <a:ext cx="1471372" cy="14713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89" y="4876788"/>
            <a:ext cx="1582962" cy="158296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317" y="5280830"/>
            <a:ext cx="1260896" cy="10987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body" idx="4294967295"/>
          </p:nvPr>
        </p:nvSpPr>
        <p:spPr>
          <a:xfrm>
            <a:off x="814388" y="596899"/>
            <a:ext cx="8439150" cy="573616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>
                <a:ea typeface="ＭＳ Ｐゴシック"/>
                <a:cs typeface="ＭＳ Ｐゴシック"/>
              </a:rPr>
              <a:t>How is the Trust governed &amp; lead?</a:t>
            </a:r>
            <a:endParaRPr lang="en-GB" sz="2000" dirty="0">
              <a:solidFill>
                <a:srgbClr val="0070C0"/>
              </a:solidFill>
              <a:ea typeface="ＭＳ Ｐゴシック"/>
              <a:cs typeface="ＭＳ Ｐゴシック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Headteacher</a:t>
            </a:r>
            <a:r>
              <a:rPr lang="en-GB" b="0" dirty="0">
                <a:solidFill>
                  <a:srgbClr val="000000"/>
                </a:solidFill>
              </a:rPr>
              <a:t> remains responsible for running their school day-to-day.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Local Governing Body </a:t>
            </a:r>
            <a:r>
              <a:rPr lang="en-GB" b="0" dirty="0">
                <a:solidFill>
                  <a:srgbClr val="000000"/>
                </a:solidFill>
              </a:rPr>
              <a:t>(LGB) continues to oversee their school.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§"/>
            </a:pPr>
            <a:r>
              <a:rPr lang="en-GB" b="0" dirty="0">
                <a:solidFill>
                  <a:srgbClr val="000000"/>
                </a:solidFill>
              </a:rPr>
              <a:t>Headteachers of each school and CEO form the </a:t>
            </a:r>
            <a:r>
              <a:rPr lang="en-GB" dirty="0">
                <a:solidFill>
                  <a:srgbClr val="000000"/>
                </a:solidFill>
              </a:rPr>
              <a:t>Leadership Group</a:t>
            </a:r>
            <a:r>
              <a:rPr lang="en-GB" b="0" dirty="0">
                <a:solidFill>
                  <a:srgbClr val="000000"/>
                </a:solidFill>
              </a:rPr>
              <a:t>.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CEO </a:t>
            </a:r>
            <a:r>
              <a:rPr lang="en-GB" b="0" dirty="0">
                <a:solidFill>
                  <a:srgbClr val="000000"/>
                </a:solidFill>
              </a:rPr>
              <a:t>is accountable to DfE for Trust performance, leads intervention if necessary, chairs the leadership group and also oversees non-education functions of Trust e.g. finance and HR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Board of Trustees </a:t>
            </a:r>
            <a:r>
              <a:rPr lang="en-GB" b="0" dirty="0">
                <a:solidFill>
                  <a:srgbClr val="000000"/>
                </a:solidFill>
              </a:rPr>
              <a:t>accountable for performance of all schools and pupil outcomes; vast majority chosen from existing governing bodies for their relevant skills / expertise and all schools are currently represented </a:t>
            </a:r>
            <a:endParaRPr lang="en-GB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Clr>
                <a:srgbClr val="0066FF"/>
              </a:buClr>
              <a:buFont typeface="Wingdings" pitchFamily="2" charset="2"/>
              <a:buChar char="§"/>
            </a:pPr>
            <a:r>
              <a:rPr lang="en-GB" dirty="0">
                <a:solidFill>
                  <a:srgbClr val="000000"/>
                </a:solidFill>
              </a:rPr>
              <a:t>Trust Members </a:t>
            </a:r>
            <a:r>
              <a:rPr lang="en-GB" b="0" dirty="0">
                <a:solidFill>
                  <a:srgbClr val="000000"/>
                </a:solidFill>
              </a:rPr>
              <a:t>hold Trustees  to account and are the guardians of the Trust vision &amp; ethos</a:t>
            </a:r>
          </a:p>
          <a:p>
            <a:pPr marL="179387" lvl="1" indent="0">
              <a:spcBef>
                <a:spcPts val="1400"/>
              </a:spcBef>
              <a:buNone/>
            </a:pPr>
            <a:endParaRPr lang="en-GB" dirty="0"/>
          </a:p>
          <a:p>
            <a:pPr lvl="1">
              <a:spcBef>
                <a:spcPts val="1400"/>
              </a:spcBef>
            </a:pPr>
            <a:endParaRPr lang="en-GB" dirty="0"/>
          </a:p>
          <a:p>
            <a:pPr lvl="1"/>
            <a:endParaRPr lang="en-GB" dirty="0">
              <a:ea typeface="ＭＳ Ｐゴシック"/>
            </a:endParaRPr>
          </a:p>
          <a:p>
            <a:pPr lvl="1">
              <a:spcBef>
                <a:spcPts val="1400"/>
              </a:spcBef>
              <a:buFont typeface="Wingdings" pitchFamily="2" charset="2"/>
              <a:buNone/>
            </a:pPr>
            <a:endParaRPr lang="en-GB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9145709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body" idx="4294967295"/>
          </p:nvPr>
        </p:nvSpPr>
        <p:spPr>
          <a:xfrm>
            <a:off x="814388" y="596899"/>
            <a:ext cx="8439150" cy="5736167"/>
          </a:xfrm>
        </p:spPr>
        <p:txBody>
          <a:bodyPr/>
          <a:lstStyle/>
          <a:p>
            <a:r>
              <a:rPr lang="en-GB" sz="2000" dirty="0">
                <a:ea typeface="ＭＳ Ｐゴシック"/>
                <a:cs typeface="ＭＳ Ｐゴシック"/>
              </a:rPr>
              <a:t> What will stay the same at our school?</a:t>
            </a:r>
            <a:endParaRPr lang="en-GB" sz="2000" dirty="0">
              <a:solidFill>
                <a:srgbClr val="0070C0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Our community school ethos and values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Our own Headteacher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Our teachers and support staff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High standards of academic and personal development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Excellent quality of teaching and learning 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School identity: name, logo and uniform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Our own Governing Body managing the school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Inclusive Admissions policy</a:t>
            </a:r>
          </a:p>
          <a:p>
            <a:pPr lvl="1">
              <a:spcBef>
                <a:spcPts val="800"/>
              </a:spcBef>
            </a:pPr>
            <a:endParaRPr lang="en-GB" sz="1800" dirty="0">
              <a:ea typeface="ＭＳ Ｐゴシック"/>
            </a:endParaRPr>
          </a:p>
          <a:p>
            <a:pPr lvl="1">
              <a:spcBef>
                <a:spcPts val="800"/>
              </a:spcBef>
            </a:pPr>
            <a:endParaRPr lang="en-GB" sz="1800" dirty="0">
              <a:ea typeface="ＭＳ Ｐゴシック"/>
            </a:endParaRPr>
          </a:p>
          <a:p>
            <a:pPr marL="179387" lvl="1" indent="0" algn="ctr">
              <a:spcBef>
                <a:spcPts val="800"/>
              </a:spcBef>
              <a:buNone/>
            </a:pPr>
            <a:endParaRPr lang="en-GB" dirty="0">
              <a:solidFill>
                <a:srgbClr val="0066FF"/>
              </a:solidFill>
              <a:ea typeface="ＭＳ Ｐゴシック"/>
            </a:endParaRPr>
          </a:p>
          <a:p>
            <a:pPr marL="179387" lvl="1" indent="0" algn="ctr">
              <a:spcBef>
                <a:spcPts val="800"/>
              </a:spcBef>
              <a:buNone/>
            </a:pPr>
            <a:endParaRPr lang="en-GB" dirty="0">
              <a:solidFill>
                <a:srgbClr val="0066FF"/>
              </a:solidFill>
              <a:ea typeface="ＭＳ Ｐゴシック"/>
            </a:endParaRPr>
          </a:p>
          <a:p>
            <a:pPr marL="179387" lvl="1" indent="0" algn="ctr">
              <a:spcBef>
                <a:spcPts val="800"/>
              </a:spcBef>
              <a:buNone/>
            </a:pPr>
            <a:endParaRPr lang="en-GB" dirty="0">
              <a:solidFill>
                <a:srgbClr val="0066FF"/>
              </a:solidFill>
              <a:ea typeface="ＭＳ Ｐゴシック"/>
            </a:endParaRPr>
          </a:p>
          <a:p>
            <a:pPr marL="179387" lvl="1" indent="0" algn="ctr">
              <a:spcBef>
                <a:spcPts val="800"/>
              </a:spcBef>
              <a:buNone/>
            </a:pPr>
            <a:endParaRPr lang="en-GB" dirty="0">
              <a:solidFill>
                <a:srgbClr val="0066FF"/>
              </a:solidFill>
              <a:ea typeface="ＭＳ Ｐゴシック"/>
            </a:endParaRPr>
          </a:p>
          <a:p>
            <a:pPr lvl="2">
              <a:spcBef>
                <a:spcPts val="1400"/>
              </a:spcBef>
            </a:pPr>
            <a:endParaRPr lang="en-GB" dirty="0">
              <a:ea typeface="ＭＳ Ｐゴシック"/>
            </a:endParaRPr>
          </a:p>
          <a:p>
            <a:pPr marL="179387" lvl="1" indent="0">
              <a:spcBef>
                <a:spcPts val="1400"/>
              </a:spcBef>
              <a:buNone/>
            </a:pPr>
            <a:endParaRPr lang="en-GB" dirty="0">
              <a:ea typeface="ＭＳ Ｐゴシック"/>
            </a:endParaRPr>
          </a:p>
          <a:p>
            <a:pPr lvl="1">
              <a:spcBef>
                <a:spcPts val="1400"/>
              </a:spcBef>
              <a:buFont typeface="Wingdings" pitchFamily="2" charset="2"/>
              <a:buNone/>
            </a:pPr>
            <a:endParaRPr lang="en-GB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1257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body" idx="4294967295"/>
          </p:nvPr>
        </p:nvSpPr>
        <p:spPr>
          <a:xfrm>
            <a:off x="814388" y="596899"/>
            <a:ext cx="8439150" cy="5736167"/>
          </a:xfrm>
        </p:spPr>
        <p:txBody>
          <a:bodyPr/>
          <a:lstStyle/>
          <a:p>
            <a:r>
              <a:rPr lang="en-GB" sz="2000" dirty="0">
                <a:ea typeface="ＭＳ Ｐゴシック"/>
                <a:cs typeface="ＭＳ Ｐゴシック"/>
              </a:rPr>
              <a:t> What are the next steps?</a:t>
            </a:r>
            <a:endParaRPr lang="en-GB" sz="2000" dirty="0">
              <a:solidFill>
                <a:srgbClr val="0070C0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Academy consultation runs until Friday, February 28</a:t>
            </a:r>
            <a:r>
              <a:rPr lang="en-GB" sz="1800" baseline="30000" dirty="0">
                <a:ea typeface="ＭＳ Ｐゴシック"/>
              </a:rPr>
              <a:t>th</a:t>
            </a:r>
            <a:r>
              <a:rPr lang="en-GB" sz="1800" dirty="0">
                <a:ea typeface="ＭＳ Ｐゴシック"/>
              </a:rPr>
              <a:t> 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Q&amp;A from parent and staff meetings to be published by February 11</a:t>
            </a:r>
            <a:r>
              <a:rPr lang="en-GB" sz="1800" baseline="30000" dirty="0">
                <a:ea typeface="ＭＳ Ｐゴシック"/>
              </a:rPr>
              <a:t>th</a:t>
            </a:r>
            <a:r>
              <a:rPr lang="en-GB" sz="1800" dirty="0">
                <a:ea typeface="ＭＳ Ｐゴシック"/>
              </a:rPr>
              <a:t> </a:t>
            </a:r>
          </a:p>
          <a:p>
            <a:pPr lvl="1">
              <a:spcBef>
                <a:spcPts val="1400"/>
              </a:spcBef>
            </a:pPr>
            <a:r>
              <a:rPr lang="en-GB" sz="1800">
                <a:ea typeface="ＭＳ Ｐゴシック"/>
              </a:rPr>
              <a:t>Consultation survey opens </a:t>
            </a:r>
            <a:r>
              <a:rPr lang="en-GB" sz="1800" dirty="0">
                <a:ea typeface="ＭＳ Ｐゴシック"/>
              </a:rPr>
              <a:t>February 6</a:t>
            </a:r>
            <a:r>
              <a:rPr lang="en-GB" sz="1800" baseline="30000" dirty="0">
                <a:ea typeface="ＭＳ Ｐゴシック"/>
              </a:rPr>
              <a:t>th</a:t>
            </a:r>
            <a:r>
              <a:rPr lang="en-GB" sz="1800" dirty="0">
                <a:ea typeface="ＭＳ Ｐゴシック"/>
              </a:rPr>
              <a:t> and closes midnight February 27</a:t>
            </a:r>
            <a:r>
              <a:rPr lang="en-GB" sz="1800" baseline="30000" dirty="0">
                <a:ea typeface="ＭＳ Ｐゴシック"/>
              </a:rPr>
              <a:t>th</a:t>
            </a:r>
            <a:r>
              <a:rPr lang="en-GB" sz="1800" dirty="0">
                <a:ea typeface="ＭＳ Ｐゴシック"/>
              </a:rPr>
              <a:t> 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Governing Bodies and Boards to consider consultation report at meeting on March 10</a:t>
            </a:r>
            <a:r>
              <a:rPr lang="en-GB" sz="1800" baseline="30000" dirty="0">
                <a:ea typeface="ＭＳ Ｐゴシック"/>
              </a:rPr>
              <a:t>th</a:t>
            </a:r>
            <a:r>
              <a:rPr lang="en-GB" sz="1800" dirty="0">
                <a:ea typeface="ＭＳ Ｐゴシック"/>
              </a:rPr>
              <a:t>  and decide whether to proceed with expansion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Range of legal and regulatory tasks to be completed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Target date for transfer is September 1</a:t>
            </a:r>
            <a:r>
              <a:rPr lang="en-GB" sz="1800" baseline="30000" dirty="0">
                <a:ea typeface="ＭＳ Ｐゴシック"/>
              </a:rPr>
              <a:t>st</a:t>
            </a:r>
            <a:r>
              <a:rPr lang="en-GB" sz="1800" dirty="0">
                <a:ea typeface="ＭＳ Ｐゴシック"/>
              </a:rPr>
              <a:t> 2020. </a:t>
            </a:r>
          </a:p>
          <a:p>
            <a:pPr lvl="1">
              <a:spcBef>
                <a:spcPts val="800"/>
              </a:spcBef>
            </a:pPr>
            <a:endParaRPr lang="en-GB" sz="1800" dirty="0">
              <a:ea typeface="ＭＳ Ｐゴシック"/>
            </a:endParaRPr>
          </a:p>
          <a:p>
            <a:pPr marL="179387" lvl="1" indent="0" algn="ctr">
              <a:spcBef>
                <a:spcPts val="800"/>
              </a:spcBef>
              <a:buNone/>
            </a:pPr>
            <a:endParaRPr lang="en-GB" dirty="0">
              <a:solidFill>
                <a:srgbClr val="0066FF"/>
              </a:solidFill>
              <a:ea typeface="ＭＳ Ｐゴシック"/>
            </a:endParaRPr>
          </a:p>
          <a:p>
            <a:pPr marL="179387" lvl="1" indent="0" algn="ctr">
              <a:spcBef>
                <a:spcPts val="800"/>
              </a:spcBef>
              <a:buNone/>
            </a:pPr>
            <a:endParaRPr lang="en-GB" dirty="0">
              <a:solidFill>
                <a:srgbClr val="0066FF"/>
              </a:solidFill>
              <a:ea typeface="ＭＳ Ｐゴシック"/>
            </a:endParaRPr>
          </a:p>
          <a:p>
            <a:pPr marL="179387" lvl="1" indent="0" algn="ctr">
              <a:spcBef>
                <a:spcPts val="800"/>
              </a:spcBef>
              <a:buNone/>
            </a:pPr>
            <a:endParaRPr lang="en-GB" dirty="0">
              <a:solidFill>
                <a:srgbClr val="0066FF"/>
              </a:solidFill>
              <a:ea typeface="ＭＳ Ｐゴシック"/>
            </a:endParaRPr>
          </a:p>
          <a:p>
            <a:pPr marL="179387" lvl="1" indent="0" algn="ctr">
              <a:spcBef>
                <a:spcPts val="800"/>
              </a:spcBef>
              <a:buNone/>
            </a:pPr>
            <a:endParaRPr lang="en-GB" dirty="0">
              <a:solidFill>
                <a:srgbClr val="0066FF"/>
              </a:solidFill>
              <a:ea typeface="ＭＳ Ｐゴシック"/>
            </a:endParaRPr>
          </a:p>
          <a:p>
            <a:pPr lvl="2">
              <a:spcBef>
                <a:spcPts val="1400"/>
              </a:spcBef>
            </a:pPr>
            <a:endParaRPr lang="en-GB" dirty="0">
              <a:ea typeface="ＭＳ Ｐゴシック"/>
            </a:endParaRPr>
          </a:p>
          <a:p>
            <a:pPr marL="179387" lvl="1" indent="0">
              <a:spcBef>
                <a:spcPts val="1400"/>
              </a:spcBef>
              <a:buNone/>
            </a:pPr>
            <a:endParaRPr lang="en-GB" dirty="0">
              <a:ea typeface="ＭＳ Ｐゴシック"/>
            </a:endParaRPr>
          </a:p>
          <a:p>
            <a:pPr lvl="1">
              <a:spcBef>
                <a:spcPts val="1400"/>
              </a:spcBef>
              <a:buFont typeface="Wingdings" pitchFamily="2" charset="2"/>
              <a:buNone/>
            </a:pPr>
            <a:endParaRPr lang="en-GB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79187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body" idx="4294967295"/>
          </p:nvPr>
        </p:nvSpPr>
        <p:spPr>
          <a:xfrm>
            <a:off x="814388" y="596899"/>
            <a:ext cx="8439150" cy="5736167"/>
          </a:xfrm>
        </p:spPr>
        <p:txBody>
          <a:bodyPr/>
          <a:lstStyle/>
          <a:p>
            <a:r>
              <a:rPr lang="en-GB" sz="2000" dirty="0">
                <a:ea typeface="ＭＳ Ｐゴシック"/>
                <a:cs typeface="ＭＳ Ｐゴシック"/>
              </a:rPr>
              <a:t> What is the proposal ?</a:t>
            </a:r>
            <a:endParaRPr lang="en-GB" sz="2000" dirty="0">
              <a:solidFill>
                <a:srgbClr val="0070C0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0"/>
              </a:spcBef>
            </a:pPr>
            <a:r>
              <a:rPr lang="en-GB" sz="1800" dirty="0">
                <a:ea typeface="ＭＳ Ｐゴシック"/>
              </a:rPr>
              <a:t>Ferndown First, Middle &amp; Upper Schools, Corfe Hills School</a:t>
            </a:r>
            <a:r>
              <a:rPr lang="en-GB" sz="1800" b="0" dirty="0">
                <a:ea typeface="ＭＳ Ｐゴシック"/>
              </a:rPr>
              <a:t> and </a:t>
            </a:r>
            <a:r>
              <a:rPr lang="en-GB" sz="1800" dirty="0">
                <a:ea typeface="ＭＳ Ｐゴシック"/>
              </a:rPr>
              <a:t>Parley First School </a:t>
            </a:r>
            <a:r>
              <a:rPr lang="en-GB" sz="1800" b="0" dirty="0">
                <a:ea typeface="ＭＳ Ｐゴシック"/>
              </a:rPr>
              <a:t>join </a:t>
            </a:r>
            <a:r>
              <a:rPr lang="en-GB" sz="1800" dirty="0">
                <a:ea typeface="ＭＳ Ｐゴシック"/>
              </a:rPr>
              <a:t>Broadstone First &amp; Middle Schools  </a:t>
            </a:r>
            <a:r>
              <a:rPr lang="en-GB" sz="1800" b="0" dirty="0">
                <a:ea typeface="ＭＳ Ｐゴシック"/>
              </a:rPr>
              <a:t>as part of </a:t>
            </a:r>
            <a:r>
              <a:rPr lang="en-GB" sz="1800" dirty="0">
                <a:ea typeface="ＭＳ Ｐゴシック"/>
              </a:rPr>
              <a:t>Castleman Academy Trust</a:t>
            </a:r>
          </a:p>
          <a:p>
            <a:pPr lvl="1">
              <a:spcBef>
                <a:spcPts val="0"/>
              </a:spcBef>
            </a:pPr>
            <a:endParaRPr lang="en-GB" sz="1800" b="0" dirty="0">
              <a:ea typeface="ＭＳ Ｐゴシック"/>
            </a:endParaRPr>
          </a:p>
          <a:p>
            <a:pPr lvl="1">
              <a:spcBef>
                <a:spcPts val="0"/>
              </a:spcBef>
            </a:pPr>
            <a:r>
              <a:rPr lang="en-GB" sz="1800" b="0" dirty="0">
                <a:ea typeface="ＭＳ Ｐゴシック"/>
              </a:rPr>
              <a:t>Joining schools convert to or transfer </a:t>
            </a:r>
            <a:r>
              <a:rPr lang="en-GB" sz="1800" dirty="0">
                <a:ea typeface="ＭＳ Ｐゴシック"/>
              </a:rPr>
              <a:t>academy status.</a:t>
            </a:r>
          </a:p>
          <a:p>
            <a:pPr lvl="2">
              <a:spcBef>
                <a:spcPts val="0"/>
              </a:spcBef>
            </a:pPr>
            <a:r>
              <a:rPr lang="en-GB" dirty="0">
                <a:ea typeface="ＭＳ Ｐゴシック"/>
              </a:rPr>
              <a:t>	</a:t>
            </a:r>
          </a:p>
          <a:p>
            <a:pPr lvl="1">
              <a:spcBef>
                <a:spcPts val="1400"/>
              </a:spcBef>
            </a:pPr>
            <a:endParaRPr lang="en-GB" sz="1800" dirty="0">
              <a:ea typeface="ＭＳ Ｐゴシック"/>
            </a:endParaRPr>
          </a:p>
          <a:p>
            <a:pPr lvl="1">
              <a:spcBef>
                <a:spcPts val="1400"/>
              </a:spcBef>
            </a:pPr>
            <a:endParaRPr lang="en-GB" sz="1800" dirty="0">
              <a:ea typeface="ＭＳ Ｐゴシック"/>
            </a:endParaRPr>
          </a:p>
          <a:p>
            <a:pPr lvl="1">
              <a:spcBef>
                <a:spcPts val="1400"/>
              </a:spcBef>
            </a:pPr>
            <a:r>
              <a:rPr lang="en-GB" sz="1800" b="0" dirty="0">
                <a:ea typeface="ＭＳ Ｐゴシック"/>
              </a:rPr>
              <a:t>To enable the schools to continue to provide an </a:t>
            </a:r>
            <a:r>
              <a:rPr lang="en-GB" sz="1800" dirty="0">
                <a:ea typeface="ＭＳ Ｐゴシック"/>
              </a:rPr>
              <a:t>excellent education </a:t>
            </a:r>
            <a:r>
              <a:rPr lang="en-GB" sz="1800" b="0" dirty="0">
                <a:ea typeface="ＭＳ Ｐゴシック"/>
              </a:rPr>
              <a:t>and achieve </a:t>
            </a:r>
            <a:r>
              <a:rPr lang="en-GB" sz="1800" dirty="0">
                <a:ea typeface="ＭＳ Ｐゴシック"/>
              </a:rPr>
              <a:t>outstanding outcomes </a:t>
            </a:r>
            <a:r>
              <a:rPr lang="en-GB" sz="1800" b="0" dirty="0">
                <a:ea typeface="ＭＳ Ｐゴシック"/>
              </a:rPr>
              <a:t>for all our pupils.</a:t>
            </a:r>
          </a:p>
          <a:p>
            <a:pPr lvl="1">
              <a:spcBef>
                <a:spcPts val="1400"/>
              </a:spcBef>
            </a:pPr>
            <a:endParaRPr lang="en-GB" sz="1800" b="0" dirty="0">
              <a:ea typeface="ＭＳ Ｐゴシック"/>
            </a:endParaRPr>
          </a:p>
          <a:p>
            <a:pPr lvl="1">
              <a:spcBef>
                <a:spcPts val="1400"/>
              </a:spcBef>
            </a:pPr>
            <a:endParaRPr lang="en-GB" sz="1800" dirty="0">
              <a:ea typeface="ＭＳ Ｐゴシック"/>
            </a:endParaRP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To control our own destiny………….in a fast changing educational landscape.</a:t>
            </a:r>
          </a:p>
          <a:p>
            <a:pPr marL="179387" lvl="1" indent="0">
              <a:spcBef>
                <a:spcPts val="1400"/>
              </a:spcBef>
              <a:buNone/>
            </a:pPr>
            <a:endParaRPr lang="en-GB" dirty="0">
              <a:ea typeface="ＭＳ Ｐゴシック"/>
            </a:endParaRPr>
          </a:p>
          <a:p>
            <a:pPr lvl="1">
              <a:spcBef>
                <a:spcPts val="1400"/>
              </a:spcBef>
              <a:buFont typeface="Wingdings" pitchFamily="2" charset="2"/>
              <a:buNone/>
            </a:pPr>
            <a:endParaRPr lang="en-GB" dirty="0">
              <a:ea typeface="ＭＳ Ｐゴシック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3689657" y="2963333"/>
            <a:ext cx="2252134" cy="931333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Corbel"/>
                <a:cs typeface="Corbel"/>
              </a:rPr>
              <a:t>Why?</a:t>
            </a:r>
          </a:p>
        </p:txBody>
      </p:sp>
      <p:sp>
        <p:nvSpPr>
          <p:cNvPr id="3" name="Plus 2"/>
          <p:cNvSpPr/>
          <p:nvPr/>
        </p:nvSpPr>
        <p:spPr>
          <a:xfrm>
            <a:off x="4495800" y="4510570"/>
            <a:ext cx="914400" cy="812800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67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body" idx="4294967295"/>
          </p:nvPr>
        </p:nvSpPr>
        <p:spPr>
          <a:xfrm>
            <a:off x="814388" y="596899"/>
            <a:ext cx="8439150" cy="5736167"/>
          </a:xfrm>
        </p:spPr>
        <p:txBody>
          <a:bodyPr/>
          <a:lstStyle/>
          <a:p>
            <a:r>
              <a:rPr lang="en-GB" sz="2000" dirty="0">
                <a:ea typeface="ＭＳ Ｐゴシック"/>
                <a:cs typeface="ＭＳ Ｐゴシック"/>
              </a:rPr>
              <a:t>Who is going to be in the proposed expanded Castleman Academy Trust?</a:t>
            </a:r>
            <a:endParaRPr lang="en-GB" sz="2000" dirty="0">
              <a:solidFill>
                <a:srgbClr val="0070C0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800"/>
              </a:spcBef>
            </a:pPr>
            <a:endParaRPr lang="en-GB" sz="1800" dirty="0">
              <a:ea typeface="ＭＳ Ｐゴシック"/>
            </a:endParaRPr>
          </a:p>
          <a:p>
            <a:pPr lvl="1">
              <a:spcBef>
                <a:spcPts val="800"/>
              </a:spcBef>
            </a:pPr>
            <a:endParaRPr lang="en-GB" sz="1800" dirty="0">
              <a:ea typeface="ＭＳ Ｐゴシック"/>
            </a:endParaRPr>
          </a:p>
          <a:p>
            <a:pPr marL="179387" lvl="1" indent="0" algn="ctr">
              <a:spcBef>
                <a:spcPts val="800"/>
              </a:spcBef>
              <a:buNone/>
            </a:pPr>
            <a:endParaRPr lang="en-GB" dirty="0">
              <a:solidFill>
                <a:srgbClr val="0066FF"/>
              </a:solidFill>
              <a:ea typeface="ＭＳ Ｐゴシック"/>
            </a:endParaRPr>
          </a:p>
          <a:p>
            <a:pPr marL="179387" lvl="1" indent="0" algn="ctr">
              <a:spcBef>
                <a:spcPts val="800"/>
              </a:spcBef>
              <a:buNone/>
            </a:pPr>
            <a:endParaRPr lang="en-GB" dirty="0">
              <a:solidFill>
                <a:srgbClr val="0066FF"/>
              </a:solidFill>
              <a:ea typeface="ＭＳ Ｐゴシック"/>
            </a:endParaRPr>
          </a:p>
          <a:p>
            <a:pPr marL="179387" lvl="1" indent="0" algn="ctr">
              <a:spcBef>
                <a:spcPts val="800"/>
              </a:spcBef>
              <a:buNone/>
            </a:pPr>
            <a:endParaRPr lang="en-GB" dirty="0">
              <a:solidFill>
                <a:srgbClr val="0066FF"/>
              </a:solidFill>
              <a:ea typeface="ＭＳ Ｐゴシック"/>
            </a:endParaRPr>
          </a:p>
          <a:p>
            <a:pPr marL="179387" lvl="1" indent="0" algn="ctr">
              <a:spcBef>
                <a:spcPts val="800"/>
              </a:spcBef>
              <a:buNone/>
            </a:pPr>
            <a:endParaRPr lang="en-GB" dirty="0">
              <a:solidFill>
                <a:srgbClr val="0066FF"/>
              </a:solidFill>
              <a:ea typeface="ＭＳ Ｐゴシック"/>
            </a:endParaRPr>
          </a:p>
          <a:p>
            <a:pPr lvl="2">
              <a:spcBef>
                <a:spcPts val="1400"/>
              </a:spcBef>
            </a:pPr>
            <a:endParaRPr lang="en-GB" dirty="0">
              <a:ea typeface="ＭＳ Ｐゴシック"/>
            </a:endParaRPr>
          </a:p>
          <a:p>
            <a:pPr marL="179387" lvl="1" indent="0">
              <a:spcBef>
                <a:spcPts val="1400"/>
              </a:spcBef>
              <a:buNone/>
            </a:pPr>
            <a:endParaRPr lang="en-GB" dirty="0">
              <a:ea typeface="ＭＳ Ｐゴシック"/>
            </a:endParaRPr>
          </a:p>
          <a:p>
            <a:pPr lvl="1">
              <a:spcBef>
                <a:spcPts val="1400"/>
              </a:spcBef>
              <a:buFont typeface="Wingdings" pitchFamily="2" charset="2"/>
              <a:buNone/>
            </a:pPr>
            <a:endParaRPr lang="en-GB" dirty="0">
              <a:ea typeface="ＭＳ Ｐゴシック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C6539E9-E573-9145-82B3-B4DA331AE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787935"/>
              </p:ext>
            </p:extLst>
          </p:nvPr>
        </p:nvGraphicFramePr>
        <p:xfrm>
          <a:off x="652462" y="1171254"/>
          <a:ext cx="8199828" cy="47991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9037">
                  <a:extLst>
                    <a:ext uri="{9D8B030D-6E8A-4147-A177-3AD203B41FA5}">
                      <a16:colId xmlns:a16="http://schemas.microsoft.com/office/drawing/2014/main" val="2915960720"/>
                    </a:ext>
                  </a:extLst>
                </a:gridCol>
                <a:gridCol w="1316095">
                  <a:extLst>
                    <a:ext uri="{9D8B030D-6E8A-4147-A177-3AD203B41FA5}">
                      <a16:colId xmlns:a16="http://schemas.microsoft.com/office/drawing/2014/main" val="244259756"/>
                    </a:ext>
                  </a:extLst>
                </a:gridCol>
                <a:gridCol w="1345491">
                  <a:extLst>
                    <a:ext uri="{9D8B030D-6E8A-4147-A177-3AD203B41FA5}">
                      <a16:colId xmlns:a16="http://schemas.microsoft.com/office/drawing/2014/main" val="2660573537"/>
                    </a:ext>
                  </a:extLst>
                </a:gridCol>
                <a:gridCol w="1947983">
                  <a:extLst>
                    <a:ext uri="{9D8B030D-6E8A-4147-A177-3AD203B41FA5}">
                      <a16:colId xmlns:a16="http://schemas.microsoft.com/office/drawing/2014/main" val="3160832177"/>
                    </a:ext>
                  </a:extLst>
                </a:gridCol>
                <a:gridCol w="871222">
                  <a:extLst>
                    <a:ext uri="{9D8B030D-6E8A-4147-A177-3AD203B41FA5}">
                      <a16:colId xmlns:a16="http://schemas.microsoft.com/office/drawing/2014/main" val="794841140"/>
                    </a:ext>
                  </a:extLst>
                </a:gridCol>
              </a:tblGrid>
              <a:tr h="897703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Corbel" panose="020B0503020204020204" pitchFamily="34" charset="0"/>
                        </a:rPr>
                        <a:t>Name</a:t>
                      </a:r>
                      <a:endParaRPr lang="en-GB" sz="1600" b="1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Corbel" panose="020B0503020204020204" pitchFamily="34" charset="0"/>
                        </a:rPr>
                        <a:t>Age Range</a:t>
                      </a:r>
                      <a:endParaRPr lang="en-GB" sz="1600" b="1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  <a:latin typeface="Corbel" panose="020B0503020204020204" pitchFamily="34" charset="0"/>
                        </a:rPr>
                        <a:t>Year Groups</a:t>
                      </a:r>
                      <a:endParaRPr lang="en-GB" sz="1600" b="1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effectLst/>
                          <a:latin typeface="Corbel" panose="020B0503020204020204" pitchFamily="34" charset="0"/>
                        </a:rPr>
                        <a:t>Headteacher</a:t>
                      </a:r>
                      <a:endParaRPr lang="en-GB" sz="1600" b="1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Corbel" panose="020B0503020204020204" pitchFamily="34" charset="0"/>
                        </a:rPr>
                        <a:t>Pupils</a:t>
                      </a:r>
                      <a:endParaRPr lang="en-GB" sz="1600" b="1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400876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Broadstone First School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5-9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R, 1,2, 3, 4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Mrs D Wilks</a:t>
                      </a:r>
                      <a:endParaRPr lang="en-GB" sz="16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300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4227883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Broadstone Middle School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9-13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5, 6, 7, 8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Mrs D Wilks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514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633956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Corfe Hills School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13-18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9, 10, 11, 12, 13</a:t>
                      </a:r>
                      <a:endParaRPr lang="en-GB" sz="16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Mr P Keen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877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26519427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Ferndown First School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5-9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R, 1,2, 3, 4</a:t>
                      </a:r>
                      <a:endParaRPr lang="en-GB" sz="16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Mrs J Di-Pede</a:t>
                      </a:r>
                      <a:endParaRPr lang="en-GB" sz="16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340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00840694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Ferndown Middle School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9-13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5, 6, 7, 8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Mrs G Allen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566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631956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Ferndown Upper School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13-18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9, 10, 11, 12, 13</a:t>
                      </a:r>
                      <a:endParaRPr lang="en-GB" sz="16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Mr P Jones</a:t>
                      </a:r>
                      <a:endParaRPr lang="en-GB" sz="16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886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78909029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  <a:latin typeface="Corbel" panose="020B0503020204020204" pitchFamily="34" charset="0"/>
                        </a:rPr>
                        <a:t>Parley First School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5-9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R, 1,2, 3, 4</a:t>
                      </a:r>
                      <a:endParaRPr lang="en-GB" sz="16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Mr J Bagwell</a:t>
                      </a:r>
                      <a:endParaRPr lang="en-GB" sz="1600" b="1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312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41777558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600" b="1" dirty="0"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 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Total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orbel" panose="020B0503020204020204" pitchFamily="34" charset="0"/>
                        </a:rPr>
                        <a:t>3,795</a:t>
                      </a:r>
                      <a:endParaRPr lang="en-GB" sz="1600" b="1" dirty="0">
                        <a:solidFill>
                          <a:schemeClr val="bg1">
                            <a:lumMod val="50000"/>
                          </a:schemeClr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8391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20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body" idx="4294967295"/>
          </p:nvPr>
        </p:nvSpPr>
        <p:spPr>
          <a:xfrm>
            <a:off x="839788" y="596900"/>
            <a:ext cx="8413750" cy="5207000"/>
          </a:xfrm>
        </p:spPr>
        <p:txBody>
          <a:bodyPr/>
          <a:lstStyle/>
          <a:p>
            <a:r>
              <a:rPr lang="en-GB" sz="2000" dirty="0">
                <a:ea typeface="ＭＳ Ｐゴシック"/>
                <a:cs typeface="ＭＳ Ｐゴシック"/>
              </a:rPr>
              <a:t>What are the challenges all schools are facing?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65024" y="1454791"/>
            <a:ext cx="4140000" cy="160276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Retaining, develop and recruiting the very best staff.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5488302" y="3923726"/>
            <a:ext cx="4140000" cy="160276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Government policy that schools become academies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88302" y="1458929"/>
            <a:ext cx="4140000" cy="160276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 Greater scrutiny of school performance and pupil outcomes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465024" y="3923726"/>
            <a:ext cx="4140000" cy="160276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Maintaining financial sustainability within the current funding policy.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11047" y="34726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B786E211-69D8-B244-84C4-C6288BD3DE82}"/>
              </a:ext>
            </a:extLst>
          </p:cNvPr>
          <p:cNvSpPr/>
          <p:nvPr/>
        </p:nvSpPr>
        <p:spPr>
          <a:xfrm>
            <a:off x="2976663" y="2844936"/>
            <a:ext cx="4140000" cy="1602769"/>
          </a:xfrm>
          <a:prstGeom prst="roundRect">
            <a:avLst/>
          </a:prstGeom>
          <a:solidFill>
            <a:srgbClr val="DE8F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0000"/>
                </a:solidFill>
              </a:rPr>
              <a:t>Meeting the wider needs of pupils and their families</a:t>
            </a:r>
          </a:p>
        </p:txBody>
      </p:sp>
    </p:spTree>
    <p:extLst>
      <p:ext uri="{BB962C8B-B14F-4D97-AF65-F5344CB8AC3E}">
        <p14:creationId xmlns:p14="http://schemas.microsoft.com/office/powerpoint/2010/main" val="86307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body" idx="4294967295"/>
          </p:nvPr>
        </p:nvSpPr>
        <p:spPr>
          <a:xfrm>
            <a:off x="814388" y="596899"/>
            <a:ext cx="8439150" cy="70023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>
                <a:ea typeface="ＭＳ Ｐゴシック"/>
                <a:cs typeface="ＭＳ Ｐゴシック"/>
              </a:rPr>
              <a:t>How was the proposal developed? </a:t>
            </a:r>
            <a:endParaRPr lang="en-GB" sz="2000" dirty="0">
              <a:solidFill>
                <a:srgbClr val="0070C0"/>
              </a:solidFill>
              <a:ea typeface="ＭＳ Ｐゴシック"/>
              <a:cs typeface="ＭＳ Ｐゴシック"/>
            </a:endParaRPr>
          </a:p>
          <a:p>
            <a:pPr marL="179387" lvl="1" indent="0">
              <a:spcBef>
                <a:spcPts val="0"/>
              </a:spcBef>
              <a:buNone/>
            </a:pPr>
            <a:endParaRPr lang="en-GB" dirty="0">
              <a:ea typeface="ＭＳ Ｐゴシック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002379F-70AD-3940-A8A5-1BBEEE927DFD}"/>
              </a:ext>
            </a:extLst>
          </p:cNvPr>
          <p:cNvSpPr/>
          <p:nvPr/>
        </p:nvSpPr>
        <p:spPr>
          <a:xfrm>
            <a:off x="277191" y="1029961"/>
            <a:ext cx="2880000" cy="66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May 24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Leadership Group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A8D2D2E-3EC4-5849-B0A7-50D530E02139}"/>
              </a:ext>
            </a:extLst>
          </p:cNvPr>
          <p:cNvSpPr/>
          <p:nvPr/>
        </p:nvSpPr>
        <p:spPr>
          <a:xfrm>
            <a:off x="500880" y="1773761"/>
            <a:ext cx="2880000" cy="666000"/>
          </a:xfrm>
          <a:prstGeom prst="roundRect">
            <a:avLst/>
          </a:prstGeom>
          <a:solidFill>
            <a:srgbClr val="DA76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June 18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Governing Bodies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7E48B55-90E6-8C45-8DD1-5E72D48F4687}"/>
              </a:ext>
            </a:extLst>
          </p:cNvPr>
          <p:cNvSpPr/>
          <p:nvPr/>
        </p:nvSpPr>
        <p:spPr>
          <a:xfrm>
            <a:off x="804796" y="2519641"/>
            <a:ext cx="2880000" cy="6660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July 2, Sept 10, Nov 26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Governor Working Group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A7151639-CA20-A84E-9F3A-9AEDF19D1593}"/>
              </a:ext>
            </a:extLst>
          </p:cNvPr>
          <p:cNvSpPr/>
          <p:nvPr/>
        </p:nvSpPr>
        <p:spPr>
          <a:xfrm>
            <a:off x="1198696" y="3279276"/>
            <a:ext cx="2880000" cy="666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July 12</a:t>
            </a:r>
            <a:r>
              <a:rPr lang="en-US" sz="1600" baseline="30000" dirty="0">
                <a:solidFill>
                  <a:srgbClr val="000000"/>
                </a:solidFill>
              </a:rPr>
              <a:t>,</a:t>
            </a:r>
            <a:r>
              <a:rPr lang="en-US" sz="1600" dirty="0">
                <a:solidFill>
                  <a:srgbClr val="000000"/>
                </a:solidFill>
              </a:rPr>
              <a:t> Sept 11, Sept 25</a:t>
            </a:r>
            <a:r>
              <a:rPr lang="en-US" sz="1600" baseline="30000" dirty="0">
                <a:solidFill>
                  <a:srgbClr val="000000"/>
                </a:solidFill>
              </a:rPr>
              <a:t> 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Leadership Group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66BE67-5FCE-8143-B946-5BF5C0671FB4}"/>
              </a:ext>
            </a:extLst>
          </p:cNvPr>
          <p:cNvSpPr/>
          <p:nvPr/>
        </p:nvSpPr>
        <p:spPr>
          <a:xfrm>
            <a:off x="3334388" y="1024879"/>
            <a:ext cx="2880000" cy="666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Mission, Values &amp; Principles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84AA5C7-DA22-7D40-9CB4-A395E96776E8}"/>
              </a:ext>
            </a:extLst>
          </p:cNvPr>
          <p:cNvSpPr/>
          <p:nvPr/>
        </p:nvSpPr>
        <p:spPr>
          <a:xfrm>
            <a:off x="3541356" y="1785359"/>
            <a:ext cx="2880000" cy="666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Agreement to investigate and commence due diligence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190597E-BB03-C046-B654-FCD7CEE5858D}"/>
              </a:ext>
            </a:extLst>
          </p:cNvPr>
          <p:cNvSpPr/>
          <p:nvPr/>
        </p:nvSpPr>
        <p:spPr>
          <a:xfrm>
            <a:off x="3829924" y="2522300"/>
            <a:ext cx="2880000" cy="666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Principles of governance, leadership &amp; finance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E206D95-9648-2C43-B81A-BA14215C8844}"/>
              </a:ext>
            </a:extLst>
          </p:cNvPr>
          <p:cNvSpPr/>
          <p:nvPr/>
        </p:nvSpPr>
        <p:spPr>
          <a:xfrm>
            <a:off x="4215736" y="3279276"/>
            <a:ext cx="2880000" cy="666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Development of Trust Improvement plans &amp; application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3EB59BF8-F765-7049-9D61-7441418DC520}"/>
              </a:ext>
            </a:extLst>
          </p:cNvPr>
          <p:cNvSpPr/>
          <p:nvPr/>
        </p:nvSpPr>
        <p:spPr>
          <a:xfrm>
            <a:off x="4676456" y="4036252"/>
            <a:ext cx="2700000" cy="666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Approval of plans &amp; agreement to submit applications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3AEEDA7A-6C2E-264B-8CF3-FBE04324EF42}"/>
              </a:ext>
            </a:extLst>
          </p:cNvPr>
          <p:cNvSpPr/>
          <p:nvPr/>
        </p:nvSpPr>
        <p:spPr>
          <a:xfrm>
            <a:off x="1574374" y="4043074"/>
            <a:ext cx="2880000" cy="666000"/>
          </a:xfrm>
          <a:prstGeom prst="roundRect">
            <a:avLst/>
          </a:prstGeom>
          <a:solidFill>
            <a:srgbClr val="DA76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Sept 24</a:t>
            </a:r>
            <a:r>
              <a:rPr lang="en-US" sz="1600" baseline="30000" dirty="0">
                <a:solidFill>
                  <a:srgbClr val="000000"/>
                </a:solidFill>
              </a:rPr>
              <a:t>th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Governing Bodies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56AC8836-C8AE-D64C-88B2-8EC472D0B5FD}"/>
              </a:ext>
            </a:extLst>
          </p:cNvPr>
          <p:cNvSpPr/>
          <p:nvPr/>
        </p:nvSpPr>
        <p:spPr>
          <a:xfrm>
            <a:off x="2139079" y="4795718"/>
            <a:ext cx="2880000" cy="6660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Oct 31</a:t>
            </a:r>
            <a:r>
              <a:rPr lang="en-US" sz="1600" baseline="30000" dirty="0">
                <a:solidFill>
                  <a:srgbClr val="000000"/>
                </a:solidFill>
              </a:rPr>
              <a:t>st</a:t>
            </a:r>
            <a:r>
              <a:rPr lang="en-US" sz="1600" dirty="0">
                <a:solidFill>
                  <a:srgbClr val="000000"/>
                </a:solidFill>
              </a:rPr>
              <a:t> – Jan 15</a:t>
            </a:r>
            <a:r>
              <a:rPr lang="en-US" sz="1600" baseline="30000" dirty="0">
                <a:solidFill>
                  <a:srgbClr val="000000"/>
                </a:solidFill>
              </a:rPr>
              <a:t>th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DfE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89E82678-31A9-2D47-9ACD-0B41B7183391}"/>
              </a:ext>
            </a:extLst>
          </p:cNvPr>
          <p:cNvSpPr/>
          <p:nvPr/>
        </p:nvSpPr>
        <p:spPr>
          <a:xfrm>
            <a:off x="5179924" y="4819332"/>
            <a:ext cx="2700000" cy="666000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Consideration &amp; approval of applications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FAD1F98E-1853-BF4B-B402-7725DF9892BC}"/>
              </a:ext>
            </a:extLst>
          </p:cNvPr>
          <p:cNvSpPr/>
          <p:nvPr/>
        </p:nvSpPr>
        <p:spPr>
          <a:xfrm>
            <a:off x="2828349" y="5563848"/>
            <a:ext cx="2880000" cy="666000"/>
          </a:xfrm>
          <a:prstGeom prst="roundRect">
            <a:avLst/>
          </a:prstGeom>
          <a:solidFill>
            <a:srgbClr val="DA76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</a:rPr>
              <a:t>March 2020 </a:t>
            </a:r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Governing Bodies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B4F11E59-179C-824D-AD57-86CC3A43A221}"/>
              </a:ext>
            </a:extLst>
          </p:cNvPr>
          <p:cNvSpPr/>
          <p:nvPr/>
        </p:nvSpPr>
        <p:spPr>
          <a:xfrm>
            <a:off x="5896124" y="5563848"/>
            <a:ext cx="2880000" cy="666000"/>
          </a:xfrm>
          <a:prstGeom prst="roundRect">
            <a:avLst/>
          </a:prstGeom>
          <a:solidFill>
            <a:srgbClr val="DE8F9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000000"/>
                </a:solidFill>
              </a:rPr>
              <a:t>Stakeholder Consultation</a:t>
            </a:r>
          </a:p>
        </p:txBody>
      </p:sp>
    </p:spTree>
    <p:extLst>
      <p:ext uri="{BB962C8B-B14F-4D97-AF65-F5344CB8AC3E}">
        <p14:creationId xmlns:p14="http://schemas.microsoft.com/office/powerpoint/2010/main" val="2478599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body" idx="4294967295"/>
          </p:nvPr>
        </p:nvSpPr>
        <p:spPr>
          <a:xfrm>
            <a:off x="775515" y="430644"/>
            <a:ext cx="8439150" cy="573616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>
                <a:ea typeface="ＭＳ Ｐゴシック"/>
                <a:cs typeface="ＭＳ Ｐゴシック"/>
              </a:rPr>
              <a:t>What is the Castleman Academy Trust Mission?</a:t>
            </a:r>
            <a:endParaRPr lang="en-GB" sz="2000" dirty="0">
              <a:solidFill>
                <a:srgbClr val="0070C0"/>
              </a:solidFill>
              <a:ea typeface="ＭＳ Ｐゴシック"/>
              <a:cs typeface="ＭＳ Ｐゴシック"/>
            </a:endParaRPr>
          </a:p>
          <a:p>
            <a:pPr lvl="1"/>
            <a:r>
              <a:rPr lang="en-GB" sz="1800" dirty="0"/>
              <a:t>We will provide the highest quality, inspirational education and care that ensures every child in our local community reaches their potential, regardless of their background. </a:t>
            </a:r>
          </a:p>
          <a:p>
            <a:pPr lvl="1"/>
            <a:r>
              <a:rPr lang="en-GB" sz="1800" dirty="0"/>
              <a:t>Learning at Castleman Academy Trust will enable all young people to become</a:t>
            </a:r>
          </a:p>
          <a:p>
            <a:pPr lvl="2"/>
            <a:r>
              <a:rPr lang="en-GB" sz="1600" dirty="0"/>
              <a:t>Successful learners who enjoy learning, make progress and achieve</a:t>
            </a:r>
          </a:p>
          <a:p>
            <a:pPr lvl="2"/>
            <a:r>
              <a:rPr lang="en-GB" sz="1600" dirty="0"/>
              <a:t>Confident individuals who are able to live safe, healthy and fulfilling lives</a:t>
            </a:r>
          </a:p>
          <a:p>
            <a:pPr lvl="2"/>
            <a:r>
              <a:rPr lang="en-GB" sz="1600" dirty="0"/>
              <a:t>Responsible citizens who make a positive contribution to society.</a:t>
            </a:r>
            <a:endParaRPr lang="en-GB" dirty="0">
              <a:ea typeface="ＭＳ Ｐゴシック"/>
            </a:endParaRPr>
          </a:p>
          <a:p>
            <a:pPr lvl="1">
              <a:spcBef>
                <a:spcPts val="1400"/>
              </a:spcBef>
            </a:pPr>
            <a:r>
              <a:rPr lang="en-GB" sz="1800" dirty="0"/>
              <a:t>Our school values reflect the values in our community that promote personal development, equality of opportunity, economic well being, a healthy and just democracy and a sustainable future.</a:t>
            </a:r>
          </a:p>
          <a:p>
            <a:pPr lvl="1">
              <a:spcBef>
                <a:spcPts val="1400"/>
              </a:spcBef>
              <a:buFont typeface="Wingdings" pitchFamily="2" charset="2"/>
              <a:buNone/>
            </a:pPr>
            <a:endParaRPr lang="en-GB" dirty="0">
              <a:ea typeface="ＭＳ Ｐゴシック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230082C-7F2E-AC4E-8CA2-B23852A4A1D8}"/>
              </a:ext>
            </a:extLst>
          </p:cNvPr>
          <p:cNvSpPr/>
          <p:nvPr/>
        </p:nvSpPr>
        <p:spPr>
          <a:xfrm>
            <a:off x="644155" y="5352472"/>
            <a:ext cx="2232000" cy="726621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Respect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2C9D723-96B5-864B-9EB9-923818BF7A55}"/>
              </a:ext>
            </a:extLst>
          </p:cNvPr>
          <p:cNvSpPr/>
          <p:nvPr/>
        </p:nvSpPr>
        <p:spPr>
          <a:xfrm>
            <a:off x="6862229" y="4572616"/>
            <a:ext cx="2232000" cy="726621"/>
          </a:xfrm>
          <a:prstGeom prst="ellipse">
            <a:avLst/>
          </a:prstGeom>
          <a:solidFill>
            <a:srgbClr val="DA766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Inclusion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82D081-EA2E-4A4D-9D65-6B52D05E65B5}"/>
              </a:ext>
            </a:extLst>
          </p:cNvPr>
          <p:cNvSpPr/>
          <p:nvPr/>
        </p:nvSpPr>
        <p:spPr>
          <a:xfrm>
            <a:off x="2716847" y="4607098"/>
            <a:ext cx="2232000" cy="726621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Independence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B08F90-E75F-D146-B87F-A308A913B206}"/>
              </a:ext>
            </a:extLst>
          </p:cNvPr>
          <p:cNvSpPr/>
          <p:nvPr/>
        </p:nvSpPr>
        <p:spPr>
          <a:xfrm>
            <a:off x="4789538" y="5264754"/>
            <a:ext cx="2232000" cy="726621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50000"/>
                  </a:schemeClr>
                </a:solidFill>
                <a:latin typeface="Corbel" panose="020B0503020204020204" pitchFamily="34" charset="0"/>
              </a:rPr>
              <a:t>Creativity</a:t>
            </a:r>
          </a:p>
        </p:txBody>
      </p:sp>
    </p:spTree>
    <p:extLst>
      <p:ext uri="{BB962C8B-B14F-4D97-AF65-F5344CB8AC3E}">
        <p14:creationId xmlns:p14="http://schemas.microsoft.com/office/powerpoint/2010/main" val="138751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body" idx="4294967295"/>
          </p:nvPr>
        </p:nvSpPr>
        <p:spPr>
          <a:xfrm>
            <a:off x="814388" y="596899"/>
            <a:ext cx="8439150" cy="573616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>
                <a:ea typeface="ＭＳ Ｐゴシック"/>
                <a:cs typeface="ＭＳ Ｐゴシック"/>
              </a:rPr>
              <a:t>What are the Trust Principles?</a:t>
            </a:r>
            <a:endParaRPr lang="en-GB" sz="2000" dirty="0">
              <a:solidFill>
                <a:srgbClr val="0070C0"/>
              </a:solidFill>
              <a:ea typeface="ＭＳ Ｐゴシック"/>
              <a:cs typeface="ＭＳ Ｐゴシック"/>
            </a:endParaRPr>
          </a:p>
          <a:p>
            <a:pPr lvl="1">
              <a:spcBef>
                <a:spcPts val="1400"/>
              </a:spcBef>
            </a:pPr>
            <a:r>
              <a:rPr lang="en-GB" dirty="0">
                <a:ea typeface="ＭＳ Ｐゴシック"/>
              </a:rPr>
              <a:t>Children first, always</a:t>
            </a:r>
          </a:p>
          <a:p>
            <a:pPr lvl="1">
              <a:spcBef>
                <a:spcPts val="1400"/>
              </a:spcBef>
            </a:pPr>
            <a:r>
              <a:rPr lang="en-GB" dirty="0">
                <a:ea typeface="ＭＳ Ｐゴシック"/>
              </a:rPr>
              <a:t>We care deeply about our families</a:t>
            </a:r>
          </a:p>
          <a:p>
            <a:pPr lvl="1">
              <a:spcBef>
                <a:spcPts val="1400"/>
              </a:spcBef>
            </a:pPr>
            <a:r>
              <a:rPr lang="en-GB" dirty="0">
                <a:ea typeface="ＭＳ Ｐゴシック"/>
              </a:rPr>
              <a:t>All are welcome here</a:t>
            </a:r>
          </a:p>
          <a:p>
            <a:pPr lvl="1">
              <a:spcBef>
                <a:spcPts val="1400"/>
              </a:spcBef>
            </a:pPr>
            <a:r>
              <a:rPr lang="en-GB" dirty="0">
                <a:ea typeface="ＭＳ Ｐゴシック"/>
              </a:rPr>
              <a:t>We support and trust each other</a:t>
            </a:r>
          </a:p>
          <a:p>
            <a:pPr lvl="1">
              <a:spcBef>
                <a:spcPts val="1400"/>
              </a:spcBef>
            </a:pPr>
            <a:r>
              <a:rPr lang="en-GB" dirty="0">
                <a:ea typeface="ＭＳ Ｐゴシック"/>
              </a:rPr>
              <a:t>We have high expectations and high performance</a:t>
            </a:r>
          </a:p>
          <a:p>
            <a:pPr lvl="1">
              <a:spcBef>
                <a:spcPts val="1400"/>
              </a:spcBef>
            </a:pPr>
            <a:r>
              <a:rPr lang="en-GB" dirty="0">
                <a:ea typeface="ＭＳ Ｐゴシック"/>
              </a:rPr>
              <a:t>Great staff have lives outside school</a:t>
            </a:r>
          </a:p>
          <a:p>
            <a:pPr lvl="1">
              <a:spcBef>
                <a:spcPts val="1400"/>
              </a:spcBef>
            </a:pPr>
            <a:r>
              <a:rPr lang="en-GB" dirty="0">
                <a:ea typeface="ＭＳ Ｐゴシック"/>
              </a:rPr>
              <a:t>Our adults are learners too</a:t>
            </a:r>
          </a:p>
          <a:p>
            <a:pPr lvl="1">
              <a:spcBef>
                <a:spcPts val="1400"/>
              </a:spcBef>
            </a:pPr>
            <a:r>
              <a:rPr lang="en-GB" dirty="0">
                <a:ea typeface="ＭＳ Ｐゴシック"/>
              </a:rPr>
              <a:t>We have autonomy &amp; freedom</a:t>
            </a:r>
          </a:p>
          <a:p>
            <a:pPr lvl="1">
              <a:spcBef>
                <a:spcPts val="1400"/>
              </a:spcBef>
            </a:pPr>
            <a:r>
              <a:rPr lang="en-GB" dirty="0">
                <a:ea typeface="ＭＳ Ｐゴシック"/>
              </a:rPr>
              <a:t>We see possibility and are optimistic</a:t>
            </a:r>
          </a:p>
          <a:p>
            <a:pPr lvl="1">
              <a:spcBef>
                <a:spcPts val="1400"/>
              </a:spcBef>
            </a:pPr>
            <a:endParaRPr lang="en-GB" dirty="0">
              <a:ea typeface="ＭＳ Ｐゴシック"/>
            </a:endParaRPr>
          </a:p>
          <a:p>
            <a:pPr lvl="1">
              <a:spcBef>
                <a:spcPts val="0"/>
              </a:spcBef>
            </a:pPr>
            <a:endParaRPr lang="en-GB" dirty="0">
              <a:ea typeface="ＭＳ Ｐゴシック"/>
            </a:endParaRPr>
          </a:p>
          <a:p>
            <a:pPr lvl="1">
              <a:spcBef>
                <a:spcPts val="1400"/>
              </a:spcBef>
              <a:buFont typeface="Wingdings" pitchFamily="2" charset="2"/>
              <a:buNone/>
            </a:pPr>
            <a:endParaRPr lang="en-GB" dirty="0">
              <a:ea typeface="ＭＳ Ｐゴシック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160" y="883979"/>
            <a:ext cx="3715962" cy="4644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873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body" idx="4294967295"/>
          </p:nvPr>
        </p:nvSpPr>
        <p:spPr>
          <a:xfrm>
            <a:off x="814388" y="596899"/>
            <a:ext cx="8439150" cy="5736167"/>
          </a:xfrm>
        </p:spPr>
        <p:txBody>
          <a:bodyPr/>
          <a:lstStyle/>
          <a:p>
            <a:r>
              <a:rPr lang="en-GB" sz="2000" dirty="0">
                <a:ea typeface="ＭＳ Ｐゴシック"/>
                <a:cs typeface="ＭＳ Ｐゴシック"/>
              </a:rPr>
              <a:t> How will our schools benefit?</a:t>
            </a:r>
          </a:p>
          <a:p>
            <a:r>
              <a:rPr lang="en-GB" dirty="0">
                <a:solidFill>
                  <a:srgbClr val="000000"/>
                </a:solidFill>
              </a:rPr>
              <a:t>Greater collaboration and joint working between Headteachers, senior leaders, staff and governors will offer a number of benefits.</a:t>
            </a:r>
            <a:endParaRPr lang="en-GB" dirty="0">
              <a:solidFill>
                <a:srgbClr val="000000"/>
              </a:solidFill>
              <a:ea typeface="ＭＳ Ｐゴシック"/>
              <a:cs typeface="ＭＳ Ｐゴシック"/>
            </a:endParaRPr>
          </a:p>
          <a:p>
            <a:pPr marL="179387" lvl="1" indent="0">
              <a:spcBef>
                <a:spcPts val="1400"/>
              </a:spcBef>
              <a:buNone/>
            </a:pPr>
            <a:endParaRPr lang="en-GB" dirty="0">
              <a:ea typeface="ＭＳ Ｐゴシック"/>
            </a:endParaRPr>
          </a:p>
          <a:p>
            <a:pPr lvl="1">
              <a:spcBef>
                <a:spcPts val="1400"/>
              </a:spcBef>
              <a:buFont typeface="Wingdings" pitchFamily="2" charset="2"/>
              <a:buNone/>
            </a:pPr>
            <a:endParaRPr lang="en-GB" dirty="0">
              <a:ea typeface="ＭＳ Ｐゴシック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951D5E8-10A3-A644-9678-6AB83F5415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76043"/>
              </p:ext>
            </p:extLst>
          </p:nvPr>
        </p:nvGraphicFramePr>
        <p:xfrm>
          <a:off x="652463" y="1859622"/>
          <a:ext cx="8814104" cy="4370748"/>
        </p:xfrm>
        <a:graphic>
          <a:graphicData uri="http://schemas.openxmlformats.org/drawingml/2006/table">
            <a:tbl>
              <a:tblPr firstRow="1" firstCol="1" bandRow="1">
                <a:tableStyleId>{C4B1156A-380E-4F78-BDF5-A606A8083BF9}</a:tableStyleId>
              </a:tblPr>
              <a:tblGrid>
                <a:gridCol w="2203297">
                  <a:extLst>
                    <a:ext uri="{9D8B030D-6E8A-4147-A177-3AD203B41FA5}">
                      <a16:colId xmlns:a16="http://schemas.microsoft.com/office/drawing/2014/main" val="1170928097"/>
                    </a:ext>
                  </a:extLst>
                </a:gridCol>
                <a:gridCol w="2203297">
                  <a:extLst>
                    <a:ext uri="{9D8B030D-6E8A-4147-A177-3AD203B41FA5}">
                      <a16:colId xmlns:a16="http://schemas.microsoft.com/office/drawing/2014/main" val="1444002260"/>
                    </a:ext>
                  </a:extLst>
                </a:gridCol>
                <a:gridCol w="2203297">
                  <a:extLst>
                    <a:ext uri="{9D8B030D-6E8A-4147-A177-3AD203B41FA5}">
                      <a16:colId xmlns:a16="http://schemas.microsoft.com/office/drawing/2014/main" val="632902628"/>
                    </a:ext>
                  </a:extLst>
                </a:gridCol>
                <a:gridCol w="2204213">
                  <a:extLst>
                    <a:ext uri="{9D8B030D-6E8A-4147-A177-3AD203B41FA5}">
                      <a16:colId xmlns:a16="http://schemas.microsoft.com/office/drawing/2014/main" val="1778174778"/>
                    </a:ext>
                  </a:extLst>
                </a:gridCol>
              </a:tblGrid>
              <a:tr h="273171"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Students &amp; Pupils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</a:rPr>
                        <a:t>Staff &amp; Leadership</a:t>
                      </a:r>
                      <a:endParaRPr lang="en-GB" sz="1600" b="1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>
                          <a:solidFill>
                            <a:srgbClr val="000000"/>
                          </a:solidFill>
                          <a:effectLst/>
                        </a:rPr>
                        <a:t>Leaders &amp; Governors</a:t>
                      </a:r>
                      <a:endParaRPr lang="en-GB" sz="1600" b="1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School</a:t>
                      </a:r>
                      <a:endParaRPr lang="en-GB" sz="1600" b="1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67846876"/>
                  </a:ext>
                </a:extLst>
              </a:tr>
              <a:tr h="4097577"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Enhanced…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60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</a:rPr>
                        <a:t>Teaching and learning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</a:rPr>
                        <a:t>Curriculum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</a:rPr>
                        <a:t>SEND Provision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</a:rPr>
                        <a:t>Extra-curricular opportunities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</a:rPr>
                        <a:t>Access to resources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b="0" dirty="0">
                          <a:solidFill>
                            <a:srgbClr val="000000"/>
                          </a:solidFill>
                          <a:effectLst/>
                        </a:rPr>
                        <a:t>Pastoral</a:t>
                      </a:r>
                      <a:r>
                        <a:rPr lang="en-GB" sz="1600" b="0" baseline="0" dirty="0">
                          <a:solidFill>
                            <a:srgbClr val="000000"/>
                          </a:solidFill>
                          <a:effectLst/>
                        </a:rPr>
                        <a:t> Care</a:t>
                      </a:r>
                      <a:endParaRPr lang="en-GB" sz="1600" b="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0800" indent="0">
                        <a:spcBef>
                          <a:spcPts val="30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Better…</a:t>
                      </a:r>
                    </a:p>
                    <a:p>
                      <a:pPr marL="50800" indent="0">
                        <a:spcBef>
                          <a:spcPts val="300"/>
                        </a:spcBef>
                        <a:spcAft>
                          <a:spcPts val="0"/>
                        </a:spcAft>
                        <a:tabLst/>
                      </a:pPr>
                      <a:endParaRPr lang="en-GB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Professional development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Academic planning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Resource sharing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Career opportunities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Sharing</a:t>
                      </a:r>
                      <a:r>
                        <a:rPr lang="en-GB" sz="1600" baseline="0" dirty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 practice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Greater…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Leadership support &amp; challenge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Leadership training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Governor training</a:t>
                      </a:r>
                      <a:r>
                        <a:rPr lang="en-GB" sz="1600" baseline="0" dirty="0">
                          <a:solidFill>
                            <a:srgbClr val="000000"/>
                          </a:solidFill>
                          <a:effectLst/>
                        </a:rPr>
                        <a:t> &amp;</a:t>
                      </a: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 support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Operational management support</a:t>
                      </a:r>
                    </a:p>
                    <a:p>
                      <a:pPr marL="342900" lvl="0" indent="-342900">
                        <a:spcAft>
                          <a:spcPts val="60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Focus on Teaching</a:t>
                      </a:r>
                      <a:r>
                        <a:rPr lang="en-GB" sz="1600" baseline="0" dirty="0">
                          <a:solidFill>
                            <a:srgbClr val="000000"/>
                          </a:solidFill>
                          <a:effectLst/>
                        </a:rPr>
                        <a:t> &amp; Learning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effectLst/>
                        </a:rPr>
                        <a:t>Effective and efficient…</a:t>
                      </a: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GB" sz="1600" b="1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Central services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Procurement and commissioning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itchFamily="2" charset="2"/>
                        <a:buChar char=""/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Resource sharing</a:t>
                      </a:r>
                    </a:p>
                    <a:p>
                      <a:pPr marL="158115">
                        <a:spcAft>
                          <a:spcPts val="60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</a:rPr>
                        <a:t> </a:t>
                      </a:r>
                      <a:endParaRPr lang="en-GB" sz="1600" dirty="0">
                        <a:solidFill>
                          <a:srgbClr val="000000"/>
                        </a:solidFill>
                        <a:effectLst/>
                        <a:latin typeface="Corbel" panose="020B0503020204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DEB8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4126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73749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Grp="1"/>
          </p:cNvSpPr>
          <p:nvPr>
            <p:ph type="body" idx="4294967295"/>
          </p:nvPr>
        </p:nvSpPr>
        <p:spPr>
          <a:xfrm>
            <a:off x="814388" y="596899"/>
            <a:ext cx="8439150" cy="5736167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 sz="2000" dirty="0">
                <a:ea typeface="ＭＳ Ｐゴシック"/>
                <a:cs typeface="ＭＳ Ｐゴシック"/>
              </a:rPr>
              <a:t>What have we had to think about?</a:t>
            </a:r>
            <a:endParaRPr lang="en-GB" sz="2000" dirty="0">
              <a:solidFill>
                <a:srgbClr val="0070C0"/>
              </a:solidFill>
              <a:ea typeface="ＭＳ Ｐゴシック"/>
              <a:cs typeface="ＭＳ Ｐゴシック"/>
            </a:endParaRPr>
          </a:p>
          <a:p>
            <a:pPr marL="179387" lvl="1" indent="0">
              <a:spcBef>
                <a:spcPts val="1400"/>
              </a:spcBef>
              <a:buNone/>
            </a:pPr>
            <a:r>
              <a:rPr lang="en-GB" sz="1800" dirty="0">
                <a:ea typeface="ＭＳ Ｐゴシック"/>
              </a:rPr>
              <a:t>Joining schools have been working with the founding schools to develop the principles, structures and ways of working of the  expanded Trust: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Vision, values and goals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Governance structure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Members &amp; Trustees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Leadership structure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Delegation of authority to Governing Bodies 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Trust central costs and school contributions or  </a:t>
            </a:r>
            <a:r>
              <a:rPr lang="en-GB" sz="1800" b="0" i="1" dirty="0">
                <a:ea typeface="ＭＳ Ｐゴシック"/>
              </a:rPr>
              <a:t>“Top slice”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Staff management and terms of employment</a:t>
            </a:r>
          </a:p>
          <a:p>
            <a:pPr lvl="1">
              <a:spcBef>
                <a:spcPts val="1400"/>
              </a:spcBef>
            </a:pPr>
            <a:r>
              <a:rPr lang="en-GB" sz="1800" dirty="0">
                <a:ea typeface="ＭＳ Ｐゴシック"/>
              </a:rPr>
              <a:t>Future membership</a:t>
            </a:r>
          </a:p>
          <a:p>
            <a:pPr lvl="1">
              <a:spcBef>
                <a:spcPts val="300"/>
              </a:spcBef>
            </a:pPr>
            <a:endParaRPr lang="en-GB" dirty="0">
              <a:ea typeface="ＭＳ Ｐゴシック"/>
            </a:endParaRPr>
          </a:p>
          <a:p>
            <a:pPr marL="179387" lvl="1" indent="0">
              <a:spcBef>
                <a:spcPts val="1400"/>
              </a:spcBef>
              <a:buNone/>
            </a:pPr>
            <a:endParaRPr lang="en-GB" dirty="0"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726038086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 template">
  <a:themeElements>
    <a:clrScheme name="Place Colours">
      <a:dk1>
        <a:srgbClr val="A6A8C0"/>
      </a:dk1>
      <a:lt1>
        <a:srgbClr val="FFFFFF"/>
      </a:lt1>
      <a:dk2>
        <a:srgbClr val="9DC8BA"/>
      </a:dk2>
      <a:lt2>
        <a:srgbClr val="F8981D"/>
      </a:lt2>
      <a:accent1>
        <a:srgbClr val="ADD5F1"/>
      </a:accent1>
      <a:accent2>
        <a:srgbClr val="FDBE56"/>
      </a:accent2>
      <a:accent3>
        <a:srgbClr val="008CA8"/>
      </a:accent3>
      <a:accent4>
        <a:srgbClr val="6A2C91"/>
      </a:accent4>
      <a:accent5>
        <a:srgbClr val="7ED0E0"/>
      </a:accent5>
      <a:accent6>
        <a:srgbClr val="8CC63F"/>
      </a:accent6>
      <a:hlink>
        <a:srgbClr val="D31145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erspective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1">
              <a:lumMod val="50000"/>
            </a:schemeClr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31B474287187469C99B725FFD79BB8" ma:contentTypeVersion="13" ma:contentTypeDescription="Create a new document." ma:contentTypeScope="" ma:versionID="7cc39deaa7648269c61ca35842e03121">
  <xsd:schema xmlns:xsd="http://www.w3.org/2001/XMLSchema" xmlns:xs="http://www.w3.org/2001/XMLSchema" xmlns:p="http://schemas.microsoft.com/office/2006/metadata/properties" xmlns:ns3="0cecc284-3de9-469e-997b-8d91180a832f" xmlns:ns4="c5792c8f-ac0d-4686-88b8-135238ca633e" targetNamespace="http://schemas.microsoft.com/office/2006/metadata/properties" ma:root="true" ma:fieldsID="684d45d7ad0bd0c061ce10fc641d6c8b" ns3:_="" ns4:_="">
    <xsd:import namespace="0cecc284-3de9-469e-997b-8d91180a832f"/>
    <xsd:import namespace="c5792c8f-ac0d-4686-88b8-135238ca633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c284-3de9-469e-997b-8d91180a83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792c8f-ac0d-4686-88b8-135238ca633e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3A96ECA-1E07-412E-A4BC-00EFFFC6DA0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cecc284-3de9-469e-997b-8d91180a832f"/>
    <ds:schemaRef ds:uri="c5792c8f-ac0d-4686-88b8-135238ca63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53783-CE96-4F66-BD2F-979154FEB53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338899-1D18-459A-9C4A-5230581E3B76}">
  <ds:schemaRefs>
    <ds:schemaRef ds:uri="http://purl.org/dc/elements/1.1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0cecc284-3de9-469e-997b-8d91180a832f"/>
    <ds:schemaRef ds:uri="http://purl.org/dc/dcmitype/"/>
    <ds:schemaRef ds:uri="c5792c8f-ac0d-4686-88b8-135238ca633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6936</TotalTime>
  <Words>970</Words>
  <Application>Microsoft Office PowerPoint</Application>
  <PresentationFormat>A4 Paper (210x297 mm)</PresentationFormat>
  <Paragraphs>212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Corbel</vt:lpstr>
      <vt:lpstr>Symbol</vt:lpstr>
      <vt:lpstr>Times New Roman</vt:lpstr>
      <vt:lpstr>Wingdings</vt:lpstr>
      <vt:lpstr>powerpoint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Mace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Rhonda Moore</cp:lastModifiedBy>
  <cp:revision>424</cp:revision>
  <cp:lastPrinted>2020-02-03T14:58:44Z</cp:lastPrinted>
  <dcterms:created xsi:type="dcterms:W3CDTF">2009-02-05T11:44:40Z</dcterms:created>
  <dcterms:modified xsi:type="dcterms:W3CDTF">2020-02-11T13:01:54Z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0x0101007531B474287187469C99B725FFD79BB8</vt:lpwstr>
  </property>
</Properties>
</file>